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89FF22-18FE-4A82-8FE5-B23145BA329F}">
  <a:tblStyle styleId="{0789FF22-18FE-4A82-8FE5-B23145BA32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1909fe2e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b1909fe2e6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b1909fe2e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b1909fe2e6_0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1909fe2e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b1909fe2e6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b1909fe2e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b1909fe2e6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04cf1414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c04cf14141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b1909fe2e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b1909fe2e6_0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1909fe2e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b1909fe2e6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1909fe2e6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b1909fe2e6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b1909fe2e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b1909fe2e6_0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b1909fe2e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b1909fe2e6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8f022f1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58f022f1b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1909fe2e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b1909fe2e6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1909fe2e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b1909fe2e6_0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04cf1414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c04cf14141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b1909fe2e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b1909fe2e6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b1909fe2e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b1909fe2e6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b1909fe2e6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b1909fe2e6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b1909fe2e6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b1909fe2e6_1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b1909fe2e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b1909fe2e6_1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b1909fe2e6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b1909fe2e6_1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b1909fe2e6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b1909fe2e6_1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8f022f1b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58f022f1b5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b1909fe2e6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b1909fe2e6_1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b1909fe2e6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b1909fe2e6_1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b1909fe2e6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b1909fe2e6_1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b1909fe2e6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b1909fe2e6_1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b1909fe2e6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b1909fe2e6_1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c04cf14141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c04cf14141_0_6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c04cf14141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c04cf14141_0_8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c04cf14141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c04cf14141_0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1909fe2e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b1909fe2e6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8f022f1b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58f022f1b5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c04cf141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c04cf1414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b1909fe2e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b1909fe2e6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1909fe2e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b1909fe2e6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b1909fe2e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b1909fe2e6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1909fe2e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b1909fe2e6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Relationship Id="rId4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Relationship Id="rId4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Relationship Id="rId4" Type="http://schemas.openxmlformats.org/officeDocument/2006/relationships/image" Target="../media/image2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Relationship Id="rId4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mailto:worldsocionics@hot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gif"/><Relationship Id="rId4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SOCIONICS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CRASH COURSE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718" cy="321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Decency - Optimism vs. Pessimism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685800" y="2065875"/>
            <a:ext cx="10756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Determined &amp; Contrarian</a:t>
            </a:r>
            <a:r>
              <a:rPr lang="en-GB" sz="2500">
                <a:solidFill>
                  <a:srgbClr val="FFFFFF"/>
                </a:solidFill>
              </a:rPr>
              <a:t> </a:t>
            </a:r>
            <a:r>
              <a:rPr b="1" lang="en-GB" sz="2500">
                <a:solidFill>
                  <a:srgbClr val="FFFFFF"/>
                </a:solidFill>
              </a:rPr>
              <a:t>Identifiers</a:t>
            </a:r>
            <a:endParaRPr b="1"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Types compete/clash over what is good and acceptable 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Alpha Affirmers</a:t>
            </a:r>
            <a:r>
              <a:rPr lang="en-GB" sz="2500">
                <a:solidFill>
                  <a:srgbClr val="FFFFFF"/>
                </a:solidFill>
              </a:rPr>
              <a:t> say ‘yes’ to ideas and try to include everything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Gamma Deniers</a:t>
            </a:r>
            <a:r>
              <a:rPr lang="en-GB" sz="2500">
                <a:solidFill>
                  <a:srgbClr val="FFFFFF"/>
                </a:solidFill>
              </a:rPr>
              <a:t> say a cautious ‘no’ to whatever has not earnt trust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ILE, ESE, ESI &amp; ILI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11" y="4258300"/>
            <a:ext cx="3677414" cy="25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2500" y="4258300"/>
            <a:ext cx="2480100" cy="24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Accomplishment - Striving vs. Harmony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685800" y="2065875"/>
            <a:ext cx="111771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Exacting &amp; Obstinate</a:t>
            </a:r>
            <a:r>
              <a:rPr lang="en-GB" sz="2500">
                <a:solidFill>
                  <a:srgbClr val="FFFFFF"/>
                </a:solidFill>
              </a:rPr>
              <a:t> </a:t>
            </a:r>
            <a:r>
              <a:rPr b="1" lang="en-GB" sz="2500">
                <a:solidFill>
                  <a:srgbClr val="FFFFFF"/>
                </a:solidFill>
              </a:rPr>
              <a:t>Identifiers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Types compete/clash over what ought to be achieved and improved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Gamma Affirmers</a:t>
            </a:r>
            <a:r>
              <a:rPr lang="en-GB" sz="2500">
                <a:solidFill>
                  <a:schemeClr val="lt1"/>
                </a:solidFill>
              </a:rPr>
              <a:t> are impatient to cut red tape and overcome obstacles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Alpha Deniers</a:t>
            </a:r>
            <a:r>
              <a:rPr lang="en-GB" sz="2500">
                <a:solidFill>
                  <a:schemeClr val="lt1"/>
                </a:solidFill>
              </a:rPr>
              <a:t> do not want to rock the boat or break their principles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SEI, LII, SEE &amp; LIE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611" y="4181888"/>
            <a:ext cx="4433288" cy="24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414287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Authenticity - Substance vs. Style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685800" y="2065875"/>
            <a:ext cx="113682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Exacting &amp; Contrarian</a:t>
            </a:r>
            <a:r>
              <a:rPr lang="en-GB" sz="2500">
                <a:solidFill>
                  <a:srgbClr val="FFFFFF"/>
                </a:solidFill>
              </a:rPr>
              <a:t> </a:t>
            </a:r>
            <a:r>
              <a:rPr b="1" lang="en-GB" sz="2500">
                <a:solidFill>
                  <a:srgbClr val="FFFFFF"/>
                </a:solidFill>
              </a:rPr>
              <a:t>Transformers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Types compete/clash over what is deemed real and authentic to oneself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Delta Affirmers</a:t>
            </a:r>
            <a:r>
              <a:rPr lang="en-GB" sz="2500">
                <a:solidFill>
                  <a:schemeClr val="lt1"/>
                </a:solidFill>
              </a:rPr>
              <a:t> see substance of character in the desire to self-improve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Beta Deniers</a:t>
            </a:r>
            <a:r>
              <a:rPr lang="en-GB" sz="2500">
                <a:solidFill>
                  <a:schemeClr val="lt1"/>
                </a:solidFill>
              </a:rPr>
              <a:t> express a loud, stylised image to be recognised/respected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EIE, SLE, EII &amp; SLI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4169650"/>
            <a:ext cx="2468225" cy="24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3821" y="4169650"/>
            <a:ext cx="2820828" cy="24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Truth - Absolutism vs. Relativism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685800" y="2065875"/>
            <a:ext cx="115062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b="1" lang="en-GB" sz="2500">
                <a:solidFill>
                  <a:srgbClr val="FFFFFF"/>
                </a:solidFill>
              </a:rPr>
              <a:t>Determined &amp; Obstinate</a:t>
            </a:r>
            <a:r>
              <a:rPr lang="en-GB" sz="2500">
                <a:solidFill>
                  <a:srgbClr val="FFFFFF"/>
                </a:solidFill>
              </a:rPr>
              <a:t> </a:t>
            </a:r>
            <a:r>
              <a:rPr b="1" lang="en-GB" sz="2500">
                <a:solidFill>
                  <a:srgbClr val="FFFFFF"/>
                </a:solidFill>
              </a:rPr>
              <a:t>Transformers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chemeClr val="lt1"/>
                </a:solidFill>
              </a:rPr>
              <a:t>Types compete/clash over what can be believed to be true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Beta Affirmers</a:t>
            </a:r>
            <a:r>
              <a:rPr lang="en-GB" sz="2500">
                <a:solidFill>
                  <a:schemeClr val="lt1"/>
                </a:solidFill>
              </a:rPr>
              <a:t> set out a clear, set ideology of what is true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GB" sz="2500">
                <a:solidFill>
                  <a:schemeClr val="lt1"/>
                </a:solidFill>
              </a:rPr>
              <a:t>Delta Deniers </a:t>
            </a:r>
            <a:r>
              <a:rPr lang="en-GB" sz="2500">
                <a:solidFill>
                  <a:schemeClr val="lt1"/>
                </a:solidFill>
              </a:rPr>
              <a:t>confound ideologies by seeing each situation differently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lang="en-GB" sz="2500">
                <a:solidFill>
                  <a:srgbClr val="FFFFFF"/>
                </a:solidFill>
              </a:rPr>
              <a:t>LSI, IEI, LSE &amp; IEE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4213725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150" y="4213722"/>
            <a:ext cx="35989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685800" y="0"/>
            <a:ext cx="10131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NEXT TIME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685800" y="797500"/>
            <a:ext cx="104760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Energiser vs. Integrator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Sensory vs. Intuitive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Logical vs. Ethical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Rational vs. Irrational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Reductionist vs. Holist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Identifier vs. Transformer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Accepter vs. Rejecter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Clarifier vs. Integrifier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Determined vs. Exacting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Contrarian vs. Obstinate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Affirmer vs. Denier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Space-Locked vs. Time-Locked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Sight-Locked vs. Speech-Locked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00" y="2667525"/>
            <a:ext cx="4113576" cy="41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152" y="720600"/>
            <a:ext cx="1946925" cy="19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33"/>
          <p:cNvGraphicFramePr/>
          <p:nvPr/>
        </p:nvGraphicFramePr>
        <p:xfrm>
          <a:off x="383100" y="7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{0789FF22-18FE-4A82-8FE5-B23145BA329F}</a:tableStyleId>
              </a:tblPr>
              <a:tblGrid>
                <a:gridCol w="5566400"/>
                <a:gridCol w="5859400"/>
              </a:tblGrid>
              <a:tr h="70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Space-locked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Time-locked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4575"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rgbClr val="FFFFFF"/>
                          </a:solidFill>
                        </a:rPr>
                        <a:t>Appreciating</a:t>
                      </a: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 elements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are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Constant 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Repudiating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elements are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Variable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Either confident being here or elsewhere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Can balance strategy with tactics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Needs help either in the detail or new ideas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Traditionally called ‘Carefree’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ILE, SEI, EIE, LSI, LIE, ESI, IEE, SLI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rgbClr val="FFFFFF"/>
                          </a:solidFill>
                        </a:rPr>
                        <a:t>Repudiating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e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lements are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Constant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Appreciating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 elements are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Variable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Either confident acting now or in past/future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Can balance innovation with logistics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Needs help either in acting now or the future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Traditionally called ‘Farsighted’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ESE, LII, SLE, IEI, SEE, ILI, LSE, EII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" name="Google Shape;265;p33"/>
          <p:cNvSpPr txBox="1"/>
          <p:nvPr>
            <p:ph type="title"/>
          </p:nvPr>
        </p:nvSpPr>
        <p:spPr>
          <a:xfrm>
            <a:off x="129500" y="0"/>
            <a:ext cx="11951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SPACE-LOCKED</a:t>
            </a:r>
            <a:r>
              <a:rPr lang="en-GB"/>
              <a:t> VS. TIME-LOCKED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p34"/>
          <p:cNvGraphicFramePr/>
          <p:nvPr/>
        </p:nvGraphicFramePr>
        <p:xfrm>
          <a:off x="395250" y="7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{0789FF22-18FE-4A82-8FE5-B23145BA329F}</a:tableStyleId>
              </a:tblPr>
              <a:tblGrid>
                <a:gridCol w="5580550"/>
                <a:gridCol w="5839350"/>
              </a:tblGrid>
              <a:tr h="70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Sight-locked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Speech-locked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4575"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rgbClr val="FFFFFF"/>
                          </a:solidFill>
                        </a:rPr>
                        <a:t>Differentiating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e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lements are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Constant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Resolving 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elements are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Variable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Either confident seeing facts or intentions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Can balance charisma with consistency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Needs help either in knowledge or trust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Traditionally called ‘Yielding’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ILE, SEI, SLE, IEI, LIE, ESI, LSE, EII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rgbClr val="FFFFFF"/>
                          </a:solidFill>
                        </a:rPr>
                        <a:t>Resolving </a:t>
                      </a: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GB" sz="2000">
                          <a:solidFill>
                            <a:srgbClr val="FFFFFF"/>
                          </a:solidFill>
                        </a:rPr>
                        <a:t>lements are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Constant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Differentiating</a:t>
                      </a: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 elements are </a:t>
                      </a:r>
                      <a:r>
                        <a:rPr b="1" lang="en-GB" sz="2000">
                          <a:solidFill>
                            <a:schemeClr val="lt1"/>
                          </a:solidFill>
                        </a:rPr>
                        <a:t>Variable</a:t>
                      </a:r>
                      <a:endParaRPr b="1"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Either confident saying ‘‘truth’ or what appeals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Can balance pragmatism with loyalty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Needs help either in thinking or popularity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Traditionally called ‘Obstinate’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Char char="●"/>
                      </a:pPr>
                      <a:r>
                        <a:rPr lang="en-GB" sz="2000">
                          <a:solidFill>
                            <a:schemeClr val="lt1"/>
                          </a:solidFill>
                        </a:rPr>
                        <a:t>ESE, LII, EIE, LSI, SEE, ILI, IEE, SLI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2" name="Google Shape;272;p34"/>
          <p:cNvSpPr txBox="1"/>
          <p:nvPr>
            <p:ph type="title"/>
          </p:nvPr>
        </p:nvSpPr>
        <p:spPr>
          <a:xfrm>
            <a:off x="129500" y="0"/>
            <a:ext cx="11951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SIGHT-LOCKED VS. SPEECH-LOCKED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Fifth Small Group: AXES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685800" y="2065875"/>
            <a:ext cx="8235600" cy="45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Grouped by being: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Space or Time-locked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Sight or Speech-locked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Identifying or Transforming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Share the following functions: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Constant &amp; Variable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Have the same areas of consistency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Occupy different points around a shared theme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2600" y="228350"/>
            <a:ext cx="1781750" cy="17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685800" y="609600"/>
            <a:ext cx="1013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Teachers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685800" y="1457700"/>
            <a:ext cx="11330100" cy="5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Space-locked &amp; Sight-locked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Identifiers </a:t>
            </a:r>
            <a:endParaRPr b="1"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Extremely focused on, or totally lac</a:t>
            </a:r>
            <a:r>
              <a:rPr lang="en-GB" sz="2800">
                <a:solidFill>
                  <a:srgbClr val="FFFFFF"/>
                </a:solidFill>
              </a:rPr>
              <a:t>k</a:t>
            </a:r>
            <a:r>
              <a:rPr lang="en-GB" sz="2800">
                <a:solidFill>
                  <a:srgbClr val="FFFFFF"/>
                </a:solidFill>
              </a:rPr>
              <a:t>ing: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Innovative problem solving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Day-to-day relationship maintenance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Able to balance: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Structural analysis of long-term trends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In-the-moment persuasion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ILE, SEI, LIE &amp; ESI</a:t>
            </a:r>
            <a:endParaRPr b="1"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125" y="4163800"/>
            <a:ext cx="3794324" cy="25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685800" y="1457700"/>
            <a:ext cx="9247800" cy="5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Time-locked &amp; Speech-locked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Identifiers</a:t>
            </a:r>
            <a:endParaRPr b="1"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GB" sz="2800">
                <a:solidFill>
                  <a:schemeClr val="lt1"/>
                </a:solidFill>
              </a:rPr>
              <a:t>Extremely focused on, or totally lacking: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Structural analysis of long-term trends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In-the-moment persuasion</a:t>
            </a:r>
            <a:endParaRPr sz="28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GB" sz="2800">
                <a:solidFill>
                  <a:schemeClr val="lt1"/>
                </a:solidFill>
              </a:rPr>
              <a:t>Able to balance: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Innovative problem solving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Day-to-day relationship maintenance</a:t>
            </a:r>
            <a:endParaRPr sz="28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LII, ESE, SEE &amp; ILI</a:t>
            </a:r>
            <a:endParaRPr b="1"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295" name="Google Shape;295;p37"/>
          <p:cNvSpPr txBox="1"/>
          <p:nvPr>
            <p:ph type="title"/>
          </p:nvPr>
        </p:nvSpPr>
        <p:spPr>
          <a:xfrm>
            <a:off x="685800" y="609600"/>
            <a:ext cx="1013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Diplomats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200" y="3347175"/>
            <a:ext cx="3393600" cy="3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3962400" y="1964275"/>
            <a:ext cx="82941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6</a:t>
            </a:r>
            <a:r>
              <a:rPr lang="en-GB"/>
              <a:t>. TYPES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    Part II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/>
        </p:nvSpPr>
        <p:spPr>
          <a:xfrm>
            <a:off x="685800" y="1457700"/>
            <a:ext cx="9247800" cy="49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Space-locked &amp; Speech-locked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Transformers</a:t>
            </a:r>
            <a:endParaRPr b="1"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GB" sz="2800">
                <a:solidFill>
                  <a:schemeClr val="lt1"/>
                </a:solidFill>
              </a:rPr>
              <a:t>Extremely focused on, or totally lacking: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Creative charisma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Meticulous systemising</a:t>
            </a:r>
            <a:endParaRPr sz="28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GB" sz="2800">
                <a:solidFill>
                  <a:schemeClr val="lt1"/>
                </a:solidFill>
              </a:rPr>
              <a:t>Able to balance: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Quick-thinking pragmatism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Deep personal reflection</a:t>
            </a:r>
            <a:endParaRPr sz="28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EIE, LSI, IEE &amp; SLI</a:t>
            </a:r>
            <a:endParaRPr b="1"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03" name="Google Shape;303;p38"/>
          <p:cNvSpPr txBox="1"/>
          <p:nvPr>
            <p:ph type="title"/>
          </p:nvPr>
        </p:nvSpPr>
        <p:spPr>
          <a:xfrm>
            <a:off x="685800" y="609600"/>
            <a:ext cx="1013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Activists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3050" y="3464875"/>
            <a:ext cx="3052426" cy="305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/>
        </p:nvSpPr>
        <p:spPr>
          <a:xfrm>
            <a:off x="685800" y="1457700"/>
            <a:ext cx="9247800" cy="4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Time-locked &amp; Sight-locked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Transformers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GB" sz="2800">
                <a:solidFill>
                  <a:schemeClr val="lt1"/>
                </a:solidFill>
              </a:rPr>
              <a:t>Extremely focused on, or totally lacking: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Quick-thinking pragmatism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Deep personal reflection</a:t>
            </a:r>
            <a:endParaRPr sz="28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GB" sz="2800">
                <a:solidFill>
                  <a:schemeClr val="lt1"/>
                </a:solidFill>
              </a:rPr>
              <a:t>Able to balance: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Creative charisma</a:t>
            </a:r>
            <a:endParaRPr sz="2800">
              <a:solidFill>
                <a:schemeClr val="lt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Meticulous systemising</a:t>
            </a:r>
            <a:endParaRPr sz="28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SLE, IEI, LSE &amp; EII </a:t>
            </a:r>
            <a:endParaRPr b="1"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11" name="Google Shape;311;p39"/>
          <p:cNvSpPr txBox="1"/>
          <p:nvPr>
            <p:ph type="title"/>
          </p:nvPr>
        </p:nvSpPr>
        <p:spPr>
          <a:xfrm>
            <a:off x="685800" y="609600"/>
            <a:ext cx="1013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Artists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7225" y="3798650"/>
            <a:ext cx="3581175" cy="28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685800" y="0"/>
            <a:ext cx="10131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TYPE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685800" y="797500"/>
            <a:ext cx="104760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Energiser vs. Integrator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Sensory vs. Intuitive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Logical vs. Ethical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Rational vs. Irrational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Reductionist vs. Holist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Identifier vs. Transformer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Accepter vs. Rejecter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Clarifier vs. Integrifier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Determined vs. Exacting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Contrarian vs. Obstinate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Affirmer vs. Denier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Space-Locked vs. Time-Locked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Sight-Locked vs. Speech-Locked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Thetic vs. Antithetic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Clockwise vs. Anticlockwise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00" y="2667525"/>
            <a:ext cx="4113576" cy="41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152" y="720600"/>
            <a:ext cx="1946925" cy="19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41"/>
          <p:cNvGraphicFramePr/>
          <p:nvPr/>
        </p:nvGraphicFramePr>
        <p:xfrm>
          <a:off x="386050" y="7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{0789FF22-18FE-4A82-8FE5-B23145BA329F}</a:tableStyleId>
              </a:tblPr>
              <a:tblGrid>
                <a:gridCol w="5709950"/>
                <a:gridCol w="5709950"/>
              </a:tblGrid>
              <a:tr h="70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hetic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Antit</a:t>
                      </a: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hetic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4575"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Holistic Identifiers</a:t>
                      </a:r>
                      <a:endParaRPr b="1"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Reductionistic Transformers</a:t>
                      </a:r>
                      <a:endParaRPr b="1"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Club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is aligned with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Quadra</a:t>
                      </a:r>
                      <a:endParaRPr b="1"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Temperament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unstable for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Quadra</a:t>
                      </a:r>
                      <a:endParaRPr b="1"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Sets out the valued path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Attains a sustainable balance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SEI, ESE, LSI, SLE, ILI, LIE, EII, IEE</a:t>
                      </a:r>
                      <a:endParaRPr b="1"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Reductionistic Identifiers</a:t>
                      </a:r>
                      <a:endParaRPr b="1"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Holistic Transformers</a:t>
                      </a:r>
                      <a:endParaRPr b="1"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Club 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is at odds with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Quadra</a:t>
                      </a:r>
                      <a:endParaRPr b="1"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Temperament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stabilises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Quadra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Introduces crucial element from outside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Is brought onto the right path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ILE, LII, EIE, IEI, SEE, ESI, LSE, SLI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3306" y="5401800"/>
            <a:ext cx="1248691" cy="14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 txBox="1"/>
          <p:nvPr>
            <p:ph type="title"/>
          </p:nvPr>
        </p:nvSpPr>
        <p:spPr>
          <a:xfrm>
            <a:off x="129500" y="0"/>
            <a:ext cx="11951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THETIC</a:t>
            </a:r>
            <a:r>
              <a:rPr lang="en-GB"/>
              <a:t> VS. ANTITHETIC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825" y="4340725"/>
            <a:ext cx="4004750" cy="25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42"/>
          <p:cNvGraphicFramePr/>
          <p:nvPr/>
        </p:nvGraphicFramePr>
        <p:xfrm>
          <a:off x="386050" y="7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{0789FF22-18FE-4A82-8FE5-B23145BA329F}</a:tableStyleId>
              </a:tblPr>
              <a:tblGrid>
                <a:gridCol w="5709950"/>
                <a:gridCol w="5709950"/>
              </a:tblGrid>
              <a:tr h="70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Clockwise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Anticlockwise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9400"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Identifying Irrationals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Transforming Rationals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When dualised, enable society to progress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ILE, SEI, EIE, LSI, SEE, ILI, LSE, EII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Identifying Rationals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Transforming Irrationals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When dualised, delay progress of society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ESE, LII, SLE, IEI, LIE, ESI, IEE, SLI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7" name="Google Shape;337;p42"/>
          <p:cNvSpPr txBox="1"/>
          <p:nvPr>
            <p:ph type="title"/>
          </p:nvPr>
        </p:nvSpPr>
        <p:spPr>
          <a:xfrm>
            <a:off x="129500" y="0"/>
            <a:ext cx="11951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CLOCKWISE</a:t>
            </a:r>
            <a:r>
              <a:rPr lang="en-GB"/>
              <a:t> VS. ANTICLOCKWISE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2"/>
          <p:cNvSpPr/>
          <p:nvPr/>
        </p:nvSpPr>
        <p:spPr>
          <a:xfrm>
            <a:off x="1614409" y="4380513"/>
            <a:ext cx="857700" cy="274200"/>
          </a:xfrm>
          <a:prstGeom prst="bentArrow">
            <a:avLst>
              <a:gd fmla="val 25000" name="adj1"/>
              <a:gd fmla="val 24426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2"/>
          <p:cNvSpPr/>
          <p:nvPr/>
        </p:nvSpPr>
        <p:spPr>
          <a:xfrm rot="5400000">
            <a:off x="3627779" y="4037463"/>
            <a:ext cx="246600" cy="93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2"/>
          <p:cNvSpPr/>
          <p:nvPr/>
        </p:nvSpPr>
        <p:spPr>
          <a:xfrm rot="-5400000">
            <a:off x="1894459" y="5137624"/>
            <a:ext cx="321300" cy="881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2"/>
          <p:cNvSpPr/>
          <p:nvPr/>
        </p:nvSpPr>
        <p:spPr>
          <a:xfrm rot="10800000">
            <a:off x="3352948" y="5465689"/>
            <a:ext cx="924300" cy="273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2459018" y="3965525"/>
            <a:ext cx="777300" cy="759600"/>
          </a:xfrm>
          <a:prstGeom prst="triangle">
            <a:avLst>
              <a:gd fmla="val 50000" name="adj"/>
            </a:avLst>
          </a:prstGeom>
          <a:solidFill>
            <a:srgbClr val="9E9E9E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2"/>
          <p:cNvSpPr/>
          <p:nvPr/>
        </p:nvSpPr>
        <p:spPr>
          <a:xfrm>
            <a:off x="1292775" y="4656341"/>
            <a:ext cx="777300" cy="759600"/>
          </a:xfrm>
          <a:prstGeom prst="rect">
            <a:avLst/>
          </a:prstGeom>
          <a:solidFill>
            <a:srgbClr val="9E9E9E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2"/>
          <p:cNvSpPr/>
          <p:nvPr/>
        </p:nvSpPr>
        <p:spPr>
          <a:xfrm>
            <a:off x="2504881" y="5222450"/>
            <a:ext cx="777300" cy="759600"/>
          </a:xfrm>
          <a:prstGeom prst="ellipse">
            <a:avLst/>
          </a:prstGeom>
          <a:solidFill>
            <a:srgbClr val="9E9E9E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2"/>
          <p:cNvSpPr/>
          <p:nvPr/>
        </p:nvSpPr>
        <p:spPr>
          <a:xfrm>
            <a:off x="3686681" y="4666393"/>
            <a:ext cx="777300" cy="759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2"/>
          <p:cNvSpPr/>
          <p:nvPr/>
        </p:nvSpPr>
        <p:spPr>
          <a:xfrm>
            <a:off x="4547161" y="3295692"/>
            <a:ext cx="1064100" cy="355500"/>
          </a:xfrm>
          <a:prstGeom prst="bentArrow">
            <a:avLst>
              <a:gd fmla="val 25000" name="adj1"/>
              <a:gd fmla="val 24426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2"/>
          <p:cNvSpPr/>
          <p:nvPr/>
        </p:nvSpPr>
        <p:spPr>
          <a:xfrm rot="5400000">
            <a:off x="6962098" y="2876892"/>
            <a:ext cx="319500" cy="1157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2"/>
          <p:cNvSpPr/>
          <p:nvPr/>
        </p:nvSpPr>
        <p:spPr>
          <a:xfrm rot="-5400000">
            <a:off x="4885561" y="3769042"/>
            <a:ext cx="416700" cy="1093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"/>
          <p:cNvSpPr/>
          <p:nvPr/>
        </p:nvSpPr>
        <p:spPr>
          <a:xfrm rot="10800000">
            <a:off x="6627712" y="4169561"/>
            <a:ext cx="1146900" cy="354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2"/>
          <p:cNvSpPr txBox="1"/>
          <p:nvPr/>
        </p:nvSpPr>
        <p:spPr>
          <a:xfrm>
            <a:off x="5545225" y="3122600"/>
            <a:ext cx="106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Leading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5803725" y="4100550"/>
            <a:ext cx="66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3874575" y="3594925"/>
            <a:ext cx="171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Demonstrative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7041925" y="3607975"/>
            <a:ext cx="129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Mobilising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2"/>
          <p:cNvSpPr/>
          <p:nvPr/>
        </p:nvSpPr>
        <p:spPr>
          <a:xfrm flipH="1">
            <a:off x="9614311" y="4391908"/>
            <a:ext cx="841500" cy="257100"/>
          </a:xfrm>
          <a:prstGeom prst="bentArrow">
            <a:avLst>
              <a:gd fmla="val 25000" name="adj1"/>
              <a:gd fmla="val 24426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2"/>
          <p:cNvSpPr/>
          <p:nvPr/>
        </p:nvSpPr>
        <p:spPr>
          <a:xfrm flipH="1" rot="-5400000">
            <a:off x="8257253" y="4076268"/>
            <a:ext cx="231300" cy="914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2"/>
          <p:cNvSpPr/>
          <p:nvPr/>
        </p:nvSpPr>
        <p:spPr>
          <a:xfrm flipH="1" rot="5400000">
            <a:off x="9914933" y="5136887"/>
            <a:ext cx="301800" cy="864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2"/>
          <p:cNvSpPr/>
          <p:nvPr/>
        </p:nvSpPr>
        <p:spPr>
          <a:xfrm flipH="1" rot="10800000">
            <a:off x="7994535" y="5510626"/>
            <a:ext cx="906900" cy="256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8841130" y="4047250"/>
            <a:ext cx="762600" cy="713100"/>
          </a:xfrm>
          <a:prstGeom prst="triangle">
            <a:avLst>
              <a:gd fmla="val 50000" name="adj"/>
            </a:avLst>
          </a:prstGeom>
          <a:solidFill>
            <a:srgbClr val="9E9E9E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7636813" y="4695821"/>
            <a:ext cx="762600" cy="713100"/>
          </a:xfrm>
          <a:prstGeom prst="rect">
            <a:avLst/>
          </a:prstGeom>
          <a:solidFill>
            <a:srgbClr val="9E9E9E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8886121" y="5282473"/>
            <a:ext cx="762600" cy="713100"/>
          </a:xfrm>
          <a:prstGeom prst="ellipse">
            <a:avLst/>
          </a:prstGeom>
          <a:solidFill>
            <a:srgbClr val="9E9E9E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10045448" y="4705259"/>
            <a:ext cx="762600" cy="7131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42"/>
          <p:cNvCxnSpPr/>
          <p:nvPr/>
        </p:nvCxnSpPr>
        <p:spPr>
          <a:xfrm>
            <a:off x="2686258" y="4943376"/>
            <a:ext cx="161100" cy="1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2"/>
          <p:cNvCxnSpPr/>
          <p:nvPr/>
        </p:nvCxnSpPr>
        <p:spPr>
          <a:xfrm>
            <a:off x="2591529" y="4888915"/>
            <a:ext cx="142200" cy="2361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2"/>
          <p:cNvCxnSpPr/>
          <p:nvPr/>
        </p:nvCxnSpPr>
        <p:spPr>
          <a:xfrm flipH="1" rot="10800000">
            <a:off x="2724182" y="4752864"/>
            <a:ext cx="379200" cy="3447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2"/>
          <p:cNvCxnSpPr/>
          <p:nvPr/>
        </p:nvCxnSpPr>
        <p:spPr>
          <a:xfrm>
            <a:off x="9007000" y="4854607"/>
            <a:ext cx="353400" cy="306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2"/>
          <p:cNvCxnSpPr/>
          <p:nvPr/>
        </p:nvCxnSpPr>
        <p:spPr>
          <a:xfrm flipH="1" rot="10800000">
            <a:off x="9034931" y="4837760"/>
            <a:ext cx="344400" cy="340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Sixth Small Group: STANDOFFS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3"/>
          <p:cNvSpPr txBox="1"/>
          <p:nvPr/>
        </p:nvSpPr>
        <p:spPr>
          <a:xfrm>
            <a:off x="685800" y="2065875"/>
            <a:ext cx="10724700" cy="43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Grouped by being: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Affirmer or Denier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Clockwise or Anticlockwise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Reductionist or Holist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Share the following: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Cyclical relationship of Supervision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Each type has clear view of the weaknesses of the next type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Also called ‘cognitive styles’ by Gulenko 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Proposer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685800" y="2065875"/>
            <a:ext cx="112068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Clockwise </a:t>
            </a:r>
            <a:r>
              <a:rPr b="1" lang="en-GB" sz="2800">
                <a:solidFill>
                  <a:srgbClr val="FFFFFF"/>
                </a:solidFill>
              </a:rPr>
              <a:t>&amp;</a:t>
            </a:r>
            <a:r>
              <a:rPr b="1" lang="en-GB" sz="2800">
                <a:solidFill>
                  <a:srgbClr val="FFFFFF"/>
                </a:solidFill>
              </a:rPr>
              <a:t> Reductionist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Affirmers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Characterised by obsessions they must advocate for progress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Need to have their views doubted and challenged to be vindicated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Each sees a significant flaw in the next Proposer’s proposition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-&gt; ILE -&gt; LSI -&gt; SEE -&gt; EII -&gt;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81" name="Google Shape;381;p4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Doubter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685800" y="2065875"/>
            <a:ext cx="111009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Clockwise </a:t>
            </a:r>
            <a:r>
              <a:rPr b="1" lang="en-GB" sz="2800">
                <a:solidFill>
                  <a:srgbClr val="FFFFFF"/>
                </a:solidFill>
              </a:rPr>
              <a:t>&amp;</a:t>
            </a:r>
            <a:r>
              <a:rPr b="1" lang="en-GB" sz="2800">
                <a:solidFill>
                  <a:srgbClr val="FFFFFF"/>
                </a:solidFill>
              </a:rPr>
              <a:t> Holistic Deniers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Characterised by doubt with uncertainty on how to progress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Need to be gradually brought on board with a positive proposition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Each sees the next Doubter’s doubt as overblown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-&gt; SEI -&gt; EIE -&gt; ILI -&gt; LSE -&gt;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Cycler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685800" y="2065800"/>
            <a:ext cx="109482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Anticlockwise </a:t>
            </a:r>
            <a:r>
              <a:rPr b="1" lang="en-GB" sz="2800">
                <a:solidFill>
                  <a:srgbClr val="FFFFFF"/>
                </a:solidFill>
              </a:rPr>
              <a:t>&amp;</a:t>
            </a:r>
            <a:r>
              <a:rPr b="1" lang="en-GB" sz="2800">
                <a:solidFill>
                  <a:srgbClr val="FFFFFF"/>
                </a:solidFill>
              </a:rPr>
              <a:t> Holistic Affirmers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Characterised by affirmation for its own sake, leading to a cycle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Need a disruption to free themselves out of their ruts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Each sees how the next Cycler’s cycle is needlessly perpetuated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-&gt; ESE -&gt; SLI -&gt; LIE -&gt; IEI -&gt;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Disrupter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7"/>
          <p:cNvSpPr txBox="1"/>
          <p:nvPr/>
        </p:nvSpPr>
        <p:spPr>
          <a:xfrm>
            <a:off x="685800" y="2065800"/>
            <a:ext cx="114540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Anticlockwise </a:t>
            </a:r>
            <a:r>
              <a:rPr lang="en-GB" sz="2800">
                <a:solidFill>
                  <a:srgbClr val="FFFFFF"/>
                </a:solidFill>
              </a:rPr>
              <a:t>&amp;</a:t>
            </a:r>
            <a:r>
              <a:rPr b="1" lang="en-GB" sz="2800">
                <a:solidFill>
                  <a:srgbClr val="FFFFFF"/>
                </a:solidFill>
              </a:rPr>
              <a:t> Reductionistic Deniers</a:t>
            </a:r>
            <a:r>
              <a:rPr lang="en-GB" sz="2800">
                <a:solidFill>
                  <a:srgbClr val="FFFFFF"/>
                </a:solidFill>
              </a:rPr>
              <a:t> 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Characterised by dismantling problems without a solution in its place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Need to ensure they don’t run out of things to disrupt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Each see the wanton destruction of the next Disrupter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-&gt; LII -&gt; IEE -&gt; ESI -&gt; SLE -&gt;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402" name="Google Shape;402;p4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SO FAR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 txBox="1"/>
          <p:nvPr>
            <p:ph idx="4294967295" type="body"/>
          </p:nvPr>
        </p:nvSpPr>
        <p:spPr>
          <a:xfrm>
            <a:off x="685800" y="2065800"/>
            <a:ext cx="5972100" cy="3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8/15 Type Dichotomies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Clubs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Temperaments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Quadras</a:t>
            </a:r>
            <a:endParaRPr sz="3000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3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Seventh Small Group: COURSES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8"/>
          <p:cNvSpPr txBox="1"/>
          <p:nvPr/>
        </p:nvSpPr>
        <p:spPr>
          <a:xfrm>
            <a:off x="685800" y="2065875"/>
            <a:ext cx="112068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Grouped by being: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Clockwise or Anti-clockwise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Antithetic or Thetic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Energiser or Integrator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Share the following: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Cyclical relationship of Benefit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Each type grows towards the next type in the Course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Play the same role in carrying out/hindering progress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409" name="Google Shape;409;p4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Figureheads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9"/>
          <p:cNvSpPr txBox="1"/>
          <p:nvPr/>
        </p:nvSpPr>
        <p:spPr>
          <a:xfrm>
            <a:off x="685800" y="2065875"/>
            <a:ext cx="108894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Clockwise &amp; Antithetic Energisers</a:t>
            </a:r>
            <a:endParaRPr b="1"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Brings something from beyond the quadra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Uses this to revitalise norms and lead through change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Discover new ways to lead by </a:t>
            </a:r>
            <a:r>
              <a:rPr lang="en-GB" sz="2800">
                <a:solidFill>
                  <a:srgbClr val="FFFFFF"/>
                </a:solidFill>
              </a:rPr>
              <a:t>growing</a:t>
            </a:r>
            <a:r>
              <a:rPr lang="en-GB" sz="2800">
                <a:solidFill>
                  <a:srgbClr val="FFFFFF"/>
                </a:solidFill>
              </a:rPr>
              <a:t> towards next Figurehead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-&gt; ILE -&gt; EIE -&gt; SEE -&gt; LSE -&gt;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416" name="Google Shape;416;p4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Cardinals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685800" y="2065875"/>
            <a:ext cx="98895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Clockwise &amp; Thetic Integrator</a:t>
            </a:r>
            <a:r>
              <a:rPr lang="en-GB" sz="2800">
                <a:solidFill>
                  <a:srgbClr val="FFFFFF"/>
                </a:solidFill>
              </a:rPr>
              <a:t>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Knows and safeguards the values of their quadra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Make </a:t>
            </a:r>
            <a:r>
              <a:rPr lang="en-GB" sz="2800">
                <a:solidFill>
                  <a:srgbClr val="FFFFFF"/>
                </a:solidFill>
              </a:rPr>
              <a:t>decisions</a:t>
            </a:r>
            <a:r>
              <a:rPr lang="en-GB" sz="2800">
                <a:solidFill>
                  <a:srgbClr val="FFFFFF"/>
                </a:solidFill>
              </a:rPr>
              <a:t> behind the throne to keep things aligned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Better protect </a:t>
            </a:r>
            <a:r>
              <a:rPr lang="en-GB" sz="2800">
                <a:solidFill>
                  <a:srgbClr val="FFFFFF"/>
                </a:solidFill>
              </a:rPr>
              <a:t>values by growing towards next Cardinal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-&gt; SEI -&gt; LSI -&gt; ILI -&gt; EII -&gt;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423" name="Google Shape;423;p5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Crusaders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685800" y="2065875"/>
            <a:ext cx="104892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Anticlockwise &amp; Thetic</a:t>
            </a:r>
            <a:r>
              <a:rPr lang="en-GB" sz="2800">
                <a:solidFill>
                  <a:srgbClr val="FFFFFF"/>
                </a:solidFill>
              </a:rPr>
              <a:t> </a:t>
            </a:r>
            <a:r>
              <a:rPr b="1" lang="en-GB" sz="2800">
                <a:solidFill>
                  <a:srgbClr val="FFFFFF"/>
                </a:solidFill>
              </a:rPr>
              <a:t>Energisers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Overt and brash in representing their quadra values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React to other values by overcharging their own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Further amplify their effect by growing towards next Crusader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-&gt; ESE -&gt; IEE -&gt; LIE -&gt; SLE -&gt;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Healer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685800" y="2065875"/>
            <a:ext cx="109482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b="1" lang="en-GB" sz="2800">
                <a:solidFill>
                  <a:srgbClr val="FFFFFF"/>
                </a:solidFill>
              </a:rPr>
              <a:t>Anticlockwise &amp; Antithetic Integrator</a:t>
            </a:r>
            <a:r>
              <a:rPr lang="en-GB" sz="2800">
                <a:solidFill>
                  <a:srgbClr val="FFFFFF"/>
                </a:solidFill>
              </a:rPr>
              <a:t>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Root out problems and provide better focus to others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Support by dismantling or smoothing over-zealous actions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Better </a:t>
            </a:r>
            <a:r>
              <a:rPr lang="en-GB" sz="2800">
                <a:solidFill>
                  <a:srgbClr val="FFFFFF"/>
                </a:solidFill>
              </a:rPr>
              <a:t>identify</a:t>
            </a:r>
            <a:r>
              <a:rPr lang="en-GB" sz="2800">
                <a:solidFill>
                  <a:srgbClr val="FFFFFF"/>
                </a:solidFill>
              </a:rPr>
              <a:t> and correct </a:t>
            </a:r>
            <a:r>
              <a:rPr lang="en-GB" sz="2800">
                <a:solidFill>
                  <a:srgbClr val="FFFFFF"/>
                </a:solidFill>
              </a:rPr>
              <a:t>issues</a:t>
            </a:r>
            <a:r>
              <a:rPr lang="en-GB" sz="2800">
                <a:solidFill>
                  <a:srgbClr val="FFFFFF"/>
                </a:solidFill>
              </a:rPr>
              <a:t> by growing towards next Healer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-&gt; LII -&gt; SLI -&gt; ESI -&gt; IEI -&gt;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437" name="Google Shape;437;p5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type="title"/>
          </p:nvPr>
        </p:nvSpPr>
        <p:spPr>
          <a:xfrm>
            <a:off x="76200" y="68475"/>
            <a:ext cx="39642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3000"/>
              <a:t>What we learned…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3" name="Google Shape;443;p53"/>
          <p:cNvGraphicFramePr/>
          <p:nvPr/>
        </p:nvGraphicFramePr>
        <p:xfrm>
          <a:off x="4479000" y="25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{0789FF22-18FE-4A82-8FE5-B23145BA329F}</a:tableStyleId>
              </a:tblPr>
              <a:tblGrid>
                <a:gridCol w="427700"/>
                <a:gridCol w="1351450"/>
                <a:gridCol w="1585425"/>
              </a:tblGrid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Type Dichotomies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Energiser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Integrator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Sensor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Intuitor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Logician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Ethicist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Rational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Irrational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Reductionist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Holist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Identifier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Transformer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Accepter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Rejecter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Clarifier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Integrifier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Determined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Exacting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Contrarian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Obstinate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Affirmer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Denier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Space-Locked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Time-Locked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Sight-Locked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Speech-Locked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Thetic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Antithetic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Clockwise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Anticlockwise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4" name="Google Shape;444;p53"/>
          <p:cNvSpPr txBox="1"/>
          <p:nvPr/>
        </p:nvSpPr>
        <p:spPr>
          <a:xfrm>
            <a:off x="0" y="106680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9" name="Google Shape;449;p54"/>
          <p:cNvGraphicFramePr/>
          <p:nvPr/>
        </p:nvGraphicFramePr>
        <p:xfrm>
          <a:off x="335250" y="684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{0789FF22-18FE-4A82-8FE5-B23145BA329F}</a:tableStyleId>
              </a:tblPr>
              <a:tblGrid>
                <a:gridCol w="3366000"/>
                <a:gridCol w="1636050"/>
              </a:tblGrid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Type Dichotomies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Small Group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Intuitor + Logician + Identifier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Intellectual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Sensor + Ethicist + Identifier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Socialite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Intuitor + Ethicist + Transformer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Humanitarian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Sensor + Logician + Transformer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Realist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Energiser + Irrational + Reductionist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Acquisitive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Integrator + Rational + Reductionist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Normative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Energiser + Rational + Holist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Obliging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Integrator + Irrational + Holist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Aligning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Accepter + Clarifier + Identifier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Alpha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Rejecter + Clarifier + Transformer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Beta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Rejecter + Integrifier + Identifier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Gamma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Accepter + Integrifier + Transformer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Delta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Determined + Contrarian + Identifier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Decency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Exacting + Obstinate + Identifier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Accomplishment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Determined + Obstinate + Transformer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Truth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Exacting + Contrarian + Transformer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Authenticity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0" name="Google Shape;450;p54"/>
          <p:cNvGraphicFramePr/>
          <p:nvPr/>
        </p:nvGraphicFramePr>
        <p:xfrm>
          <a:off x="5522200" y="68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{0789FF22-18FE-4A82-8FE5-B23145BA329F}</a:tableStyleId>
              </a:tblPr>
              <a:tblGrid>
                <a:gridCol w="3931375"/>
                <a:gridCol w="1285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Type Dichotomies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Small Group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Space-Locked + Sight-Locked + Identifier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Teacher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Time-Locked + Speech-Locked + Identifier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Diplomat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Space-Locked + Speech-Locked + Transformer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Activist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Time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-Locked + Sight-Locked + Transformer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Artist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Clockwise + Reductionist + Affirmer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Proposer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Clockwise + Holist + Denier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Doubter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Anticlockwise + Holist + Affirmer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Cycler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Anticlockwise + Reductionist + Denier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Disrupter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Clockwise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 + Energiser + Antithetic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Figurehead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Clockwise + Integrator + Thetic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Cardinal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Anticlockwise + Energiser + Thetic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Crusader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Anticlockwise + Integrator + Antithetic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Healer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1" name="Google Shape;451;p54"/>
          <p:cNvSpPr txBox="1"/>
          <p:nvPr>
            <p:ph type="title"/>
          </p:nvPr>
        </p:nvSpPr>
        <p:spPr>
          <a:xfrm>
            <a:off x="5522200" y="5966225"/>
            <a:ext cx="39642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3000"/>
              <a:t>What we learned…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8047200" y="5423363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/>
          <p:nvPr>
            <p:ph type="title"/>
          </p:nvPr>
        </p:nvSpPr>
        <p:spPr>
          <a:xfrm>
            <a:off x="0" y="350800"/>
            <a:ext cx="1658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16 Types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8" name="Google Shape;458;p55"/>
          <p:cNvGraphicFramePr/>
          <p:nvPr/>
        </p:nvGraphicFramePr>
        <p:xfrm>
          <a:off x="1293288" y="61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{0789FF22-18FE-4A82-8FE5-B23145BA329F}</a:tableStyleId>
              </a:tblPr>
              <a:tblGrid>
                <a:gridCol w="892050"/>
                <a:gridCol w="1299850"/>
                <a:gridCol w="1425325"/>
                <a:gridCol w="1554725"/>
                <a:gridCol w="954800"/>
                <a:gridCol w="919475"/>
                <a:gridCol w="1084175"/>
                <a:gridCol w="1307675"/>
                <a:gridCol w="895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Quadra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Club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Temperament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Tournament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Axis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Standoff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Course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Name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lt1"/>
                          </a:solidFill>
                        </a:rPr>
                        <a:t>Type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Alpha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Intellectual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Acquisitive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Decency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Teacher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Proposer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Figurehead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Innovator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Alpha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Socialite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Aligning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Accomplishment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Teacher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Doubter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Cardinal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Nurturer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SEI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Alpha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Socialite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Obliging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Decency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Diplomat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Cycler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Crusader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Host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Alpha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Intellectual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Normative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Accomplishment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Diplomat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Disrupter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Healer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Analyst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LII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Beta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Humanitarian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Obliging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Authenticity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Activist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Doubter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Figurehead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Icon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EIE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Beta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Realist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Normative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Truth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Activist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Proposer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Cardinal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Inspector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LSI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Beta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Realist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Acquisitive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Authenticity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Artist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Disrupter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Crusader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Conqueror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Beta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Humanitarian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Aligning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Truth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Artist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Cycler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Healer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Mystic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IEI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Gamma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Socialite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Acquisitive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Accomplishment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Diplomat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Proposer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Figurehead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Opportunist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SEE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Gamma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Intellectual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Aligning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Decency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Diplomat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Doubter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Cardinal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Critic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ILI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Gamma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Intellectual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Obliging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Accomplishment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Teacher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Cycler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Crusader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Entrepreneur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LIE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Gamma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Socialite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Normative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Decency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Teacher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Disrupter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Healer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Guardian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ESI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Delta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Realist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Obliging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Truth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Artist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Doubter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Figurehead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Practitioner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LSE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Delta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Humanitarian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Normative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Authenticity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Artist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Proposer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Cardinal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Counsellor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EII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Delta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Humanitarian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Acquisitive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Truth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Activist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Disrupter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Crusader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Explorer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IEE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Delta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Realist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Aligning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Authenticity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Activist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Cycler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Healer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Craftsman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SLI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459" name="Google Shape;459;p55"/>
          <p:cNvSpPr txBox="1"/>
          <p:nvPr/>
        </p:nvSpPr>
        <p:spPr>
          <a:xfrm>
            <a:off x="0" y="1882125"/>
            <a:ext cx="129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 txBox="1"/>
          <p:nvPr>
            <p:ph type="title"/>
          </p:nvPr>
        </p:nvSpPr>
        <p:spPr>
          <a:xfrm>
            <a:off x="450550" y="386100"/>
            <a:ext cx="10131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6"/>
          <p:cNvSpPr txBox="1"/>
          <p:nvPr/>
        </p:nvSpPr>
        <p:spPr>
          <a:xfrm>
            <a:off x="729325" y="1846825"/>
            <a:ext cx="75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Jack at </a:t>
            </a:r>
            <a:r>
              <a:rPr lang="en-GB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worldsocionics@hotmail.com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WHAT’S NEXT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>
            <p:ph idx="4294967295" type="body"/>
          </p:nvPr>
        </p:nvSpPr>
        <p:spPr>
          <a:xfrm>
            <a:off x="685800" y="2065800"/>
            <a:ext cx="6384000" cy="3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8/15 Type Dichotomies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Clubs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Temperaments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Quadras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Calibri"/>
              <a:buAutoNum type="arabicPeriod"/>
            </a:pPr>
            <a:r>
              <a:rPr lang="en-GB" sz="3000">
                <a:solidFill>
                  <a:srgbClr val="FFFF00"/>
                </a:solidFill>
              </a:rPr>
              <a:t>The remaining 7 Type Dichotomies</a:t>
            </a:r>
            <a:endParaRPr sz="3000">
              <a:solidFill>
                <a:srgbClr val="FFFF00"/>
              </a:solidFill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685800" y="0"/>
            <a:ext cx="10131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TYPE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685800" y="797500"/>
            <a:ext cx="104760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Energiser vs. Integrator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Sensory vs. Intuitive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Logical vs. Ethical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Rational vs. Irrational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Reductionist vs. Holist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Identifier vs. Transformer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Accepter vs. Rejecter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Clarifier vs. Integrifier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Determined vs. Exacting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Contrarian vs. Obstinate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Affirmer vs. Denier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500"/>
              <a:buFont typeface="Calibri"/>
              <a:buAutoNum type="arabicPeriod"/>
            </a:pPr>
            <a:r>
              <a:rPr lang="en-GB" sz="2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500" y="2667525"/>
            <a:ext cx="4113576" cy="41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152" y="720600"/>
            <a:ext cx="1946925" cy="19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Google Shape;184;p24"/>
          <p:cNvGraphicFramePr/>
          <p:nvPr/>
        </p:nvGraphicFramePr>
        <p:xfrm>
          <a:off x="120300" y="7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{0789FF22-18FE-4A82-8FE5-B23145BA329F}</a:tableStyleId>
              </a:tblPr>
              <a:tblGrid>
                <a:gridCol w="5975700"/>
                <a:gridCol w="5975700"/>
              </a:tblGrid>
              <a:tr h="34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Determined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Exacting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4975"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rgbClr val="FFFFFF"/>
                          </a:solidFill>
                        </a:rPr>
                        <a:t>I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ntuitive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Stubborn 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Sensory 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elements in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Flexible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Fixed in views on future outcomes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Hard to persuade on the big picture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Principled in what they will aim towards 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Traditionally called ‘Tactical’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ILE, ESE, LSI, IEI, ILI, ESI, LSE, IEE </a:t>
                      </a:r>
                      <a:endParaRPr sz="2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Sensory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Stubborn 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Intuitive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200">
                          <a:solidFill>
                            <a:schemeClr val="lt1"/>
                          </a:solidFill>
                        </a:rPr>
                        <a:t>Flexible</a:t>
                      </a: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Fixed in views on present conditions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Hard to persuade on the details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Principled in what they will experience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Traditionally called ‘Strategic’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200"/>
                        <a:buChar char="●"/>
                      </a:pPr>
                      <a:r>
                        <a:rPr lang="en-GB" sz="2200">
                          <a:solidFill>
                            <a:schemeClr val="lt1"/>
                          </a:solidFill>
                        </a:rPr>
                        <a:t>SEI, LII, EIE, SLE, SEE, LIE, EII, SLI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5" name="Google Shape;185;p24"/>
          <p:cNvSpPr txBox="1"/>
          <p:nvPr>
            <p:ph type="title"/>
          </p:nvPr>
        </p:nvSpPr>
        <p:spPr>
          <a:xfrm>
            <a:off x="129500" y="0"/>
            <a:ext cx="11951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DETERMINED</a:t>
            </a:r>
            <a:r>
              <a:rPr lang="en-GB"/>
              <a:t> VS. EXACTING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507" y="4056500"/>
            <a:ext cx="3623818" cy="27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175" y="4056500"/>
            <a:ext cx="2717875" cy="27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" name="Google Shape;193;p25"/>
          <p:cNvGraphicFramePr/>
          <p:nvPr/>
        </p:nvGraphicFramePr>
        <p:xfrm>
          <a:off x="129500" y="7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{0789FF22-18FE-4A82-8FE5-B23145BA329F}</a:tableStyleId>
              </a:tblPr>
              <a:tblGrid>
                <a:gridCol w="5975700"/>
                <a:gridCol w="5975700"/>
              </a:tblGrid>
              <a:tr h="22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Contrarian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rgbClr val="FFFFFF"/>
                          </a:solidFill>
                        </a:rPr>
                        <a:t>Obstinate</a:t>
                      </a:r>
                      <a:endParaRPr b="1" sz="2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5900">
                <a:tc>
                  <a:txBody>
                    <a:bodyPr/>
                    <a:lstStyle/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b="1" lang="en-GB" sz="2300">
                          <a:solidFill>
                            <a:schemeClr val="lt1"/>
                          </a:solidFill>
                        </a:rPr>
                        <a:t>Ethical </a:t>
                      </a: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e</a:t>
                      </a: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lements in </a:t>
                      </a:r>
                      <a:r>
                        <a:rPr b="1" lang="en-GB" sz="2300">
                          <a:solidFill>
                            <a:schemeClr val="lt1"/>
                          </a:solidFill>
                        </a:rPr>
                        <a:t>Stubborn</a:t>
                      </a: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b="1" lang="en-GB" sz="2300">
                          <a:solidFill>
                            <a:schemeClr val="lt1"/>
                          </a:solidFill>
                        </a:rPr>
                        <a:t>Logical</a:t>
                      </a: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300">
                          <a:solidFill>
                            <a:schemeClr val="lt1"/>
                          </a:solidFill>
                        </a:rPr>
                        <a:t>Flexible</a:t>
                      </a: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Fixed in how they are feeling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Hard to persuade on how to treat others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Principled on the right way to feel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Traditionally called ‘Constructivist’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ILE, ESE, EIE, SLE, ILI, ESI, EII, SLI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b="1" lang="en-GB" sz="2300">
                          <a:solidFill>
                            <a:schemeClr val="lt1"/>
                          </a:solidFill>
                        </a:rPr>
                        <a:t>Logical </a:t>
                      </a: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e</a:t>
                      </a: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lements in </a:t>
                      </a:r>
                      <a:r>
                        <a:rPr b="1" lang="en-GB" sz="2300">
                          <a:solidFill>
                            <a:schemeClr val="lt1"/>
                          </a:solidFill>
                        </a:rPr>
                        <a:t>Stubborn </a:t>
                      </a: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functions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b="1" lang="en-GB" sz="2300">
                          <a:solidFill>
                            <a:schemeClr val="lt1"/>
                          </a:solidFill>
                        </a:rPr>
                        <a:t>Ethical</a:t>
                      </a: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 elements in </a:t>
                      </a:r>
                      <a:r>
                        <a:rPr b="1" lang="en-GB" sz="2300">
                          <a:solidFill>
                            <a:schemeClr val="lt1"/>
                          </a:solidFill>
                        </a:rPr>
                        <a:t>Flexible</a:t>
                      </a: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 functions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Fixed in what they are thinking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Hard to persuade on how things work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Principled on the right way to think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Traditionally called ‘Emotivist’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  <a:p>
                      <a:pPr indent="-37465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300"/>
                        <a:buChar char="●"/>
                      </a:pP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SEI, LII, LSI, IEI, SEE, LIE, LSE, IE</a:t>
                      </a: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E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4" name="Google Shape;194;p25"/>
          <p:cNvSpPr txBox="1"/>
          <p:nvPr>
            <p:ph type="title"/>
          </p:nvPr>
        </p:nvSpPr>
        <p:spPr>
          <a:xfrm>
            <a:off x="129500" y="0"/>
            <a:ext cx="11951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CONTRARIAN</a:t>
            </a:r>
            <a:r>
              <a:rPr lang="en-GB"/>
              <a:t> VS. OBSTINATE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00" y="4108874"/>
            <a:ext cx="4395925" cy="24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161" y="4108875"/>
            <a:ext cx="4395964" cy="24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26"/>
          <p:cNvGraphicFramePr/>
          <p:nvPr/>
        </p:nvGraphicFramePr>
        <p:xfrm>
          <a:off x="292325" y="7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{0789FF22-18FE-4A82-8FE5-B23145BA329F}</a:tableStyleId>
              </a:tblPr>
              <a:tblGrid>
                <a:gridCol w="5812875"/>
                <a:gridCol w="5812875"/>
              </a:tblGrid>
              <a:tr h="703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FFFFFF"/>
                          </a:solidFill>
                        </a:rPr>
                        <a:t>Affirmer</a:t>
                      </a:r>
                      <a:endParaRPr b="1" sz="3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FFFFFF"/>
                          </a:solidFill>
                        </a:rPr>
                        <a:t>Denier</a:t>
                      </a:r>
                      <a:endParaRPr b="1" sz="3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4575"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Identifying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Energisers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 affirm and pursue what they want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Transforming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Integrators 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affirm and formulate a roadmap of change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Use </a:t>
                      </a:r>
                      <a:r>
                        <a:rPr b="1" lang="en-GB" sz="2100">
                          <a:solidFill>
                            <a:srgbClr val="FFFFFF"/>
                          </a:solidFill>
                        </a:rPr>
                        <a:t>Assertive 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functions for affirmation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Propose and m</a:t>
                      </a: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ove towards something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Traditionally called ‘Positivist’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ILE, ESE, LSI, IEI, SEE, LIE, EII, SLI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Identifying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Integrator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deny and reduce what they don’t want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Transforming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Energiser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deny and change what needs to be changed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Use </a:t>
                      </a: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Assertive 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functions for denial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Spurn and m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ove away from something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Traditionally called ‘Negativist’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  <a:p>
                      <a:pPr indent="-3619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100"/>
                        <a:buChar char="●"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SEI, LII, EIE, SLE, ILI, ESI, LSE, IEE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26"/>
          <p:cNvSpPr txBox="1"/>
          <p:nvPr>
            <p:ph type="title"/>
          </p:nvPr>
        </p:nvSpPr>
        <p:spPr>
          <a:xfrm>
            <a:off x="129500" y="0"/>
            <a:ext cx="11951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AFFIRMER</a:t>
            </a:r>
            <a:r>
              <a:rPr lang="en-GB"/>
              <a:t> VS. DENIER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b="0" l="0" r="0" t="50079"/>
          <a:stretch/>
        </p:blipFill>
        <p:spPr>
          <a:xfrm>
            <a:off x="6779000" y="4312625"/>
            <a:ext cx="4550901" cy="22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50079" l="0" r="0" t="0"/>
          <a:stretch/>
        </p:blipFill>
        <p:spPr>
          <a:xfrm>
            <a:off x="833425" y="4312625"/>
            <a:ext cx="4550901" cy="22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Fourth Small Group: TOURNAMENTS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685800" y="2065875"/>
            <a:ext cx="8235600" cy="4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Grouped by being: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Determined or Exacting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Contrarian or Obstinate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chemeClr val="lt1"/>
                </a:solidFill>
              </a:rPr>
              <a:t>Identifying or Transforming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Share the following functions:</a:t>
            </a:r>
            <a:endParaRPr sz="2800">
              <a:solidFill>
                <a:srgbClr val="FFFFFF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○"/>
            </a:pPr>
            <a:r>
              <a:rPr lang="en-GB" sz="2800">
                <a:solidFill>
                  <a:srgbClr val="FFFFFF"/>
                </a:solidFill>
              </a:rPr>
              <a:t>Stubborn &amp; Flexible</a:t>
            </a:r>
            <a:endParaRPr sz="28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Directly compete or clash over same principles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GB" sz="2800">
                <a:solidFill>
                  <a:srgbClr val="FFFFFF"/>
                </a:solidFill>
              </a:rPr>
              <a:t>Unlikely to compromise with each other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3800" y="146025"/>
            <a:ext cx="1781750" cy="17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